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Open Sans" panose="020B0604020202020204" charset="0"/>
      <p:regular r:id="rId26"/>
      <p:bold r:id="rId27"/>
      <p:italic r:id="rId28"/>
      <p:boldItalic r:id="rId29"/>
    </p:embeddedFont>
    <p:embeddedFont>
      <p:font typeface="Economica" panose="020B0604020202020204" charset="0"/>
      <p:regular r:id="rId30"/>
      <p:bold r:id="rId31"/>
      <p:italic r:id="rId32"/>
      <p:boldItalic r:id="rId33"/>
    </p:embeddedFont>
    <p:embeddedFont>
      <p:font typeface="Amatic SC" panose="020B0604020202020204" charset="-79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139783-FF5B-43EC-8EFF-5B25818AD291}">
  <a:tblStyle styleId="{F1139783-FF5B-43EC-8EFF-5B25818AD291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A9EADE0E-0AAB-4D61-B14C-65DB6DEDF3FB}" styleName="Table_1">
    <a:wholeTbl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5" d="100"/>
          <a:sy n="165" d="100"/>
        </p:scale>
        <p:origin x="5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7595936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 flipH="1">
            <a:off x="466425" y="3558324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599" cy="212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Economica"/>
              <a:buNone/>
              <a:defRPr sz="160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599" cy="10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799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Shape 3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Economica"/>
              <a:buNone/>
              <a:defRPr sz="42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7999" cy="278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44011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" name="Shape 41"/>
          <p:cNvSpPr/>
          <p:nvPr/>
        </p:nvSpPr>
        <p:spPr>
          <a:xfrm rot="10800000">
            <a:off x="5318349" y="3266724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3044700" y="1444254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16725" y="588550"/>
            <a:ext cx="7165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England Premier League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Match Outcome Prediction</a:t>
            </a:r>
            <a:r>
              <a:rPr lang="en" sz="4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</a:p>
        </p:txBody>
      </p:sp>
      <p:pic>
        <p:nvPicPr>
          <p:cNvPr id="63" name="Shape 63" descr="premier-leagu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898" y="173525"/>
            <a:ext cx="2604797" cy="26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2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Data Organization</a:t>
            </a:r>
            <a:r>
              <a:rPr lang="en" sz="14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 sz="1400" b="0" i="1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</a:p>
        </p:txBody>
      </p:sp>
      <p:cxnSp>
        <p:nvCxnSpPr>
          <p:cNvPr id="177" name="Shape 177"/>
          <p:cNvCxnSpPr/>
          <p:nvPr/>
        </p:nvCxnSpPr>
        <p:spPr>
          <a:xfrm rot="10800000">
            <a:off x="690075" y="1816489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90087" y="1424398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Clean Data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27100" y="1760375"/>
            <a:ext cx="2508300" cy="6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rows with missing values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columns with identical values</a:t>
            </a:r>
          </a:p>
        </p:txBody>
      </p:sp>
      <p:cxnSp>
        <p:nvCxnSpPr>
          <p:cNvPr id="180" name="Shape 180"/>
          <p:cNvCxnSpPr/>
          <p:nvPr/>
        </p:nvCxnSpPr>
        <p:spPr>
          <a:xfrm>
            <a:off x="2114150" y="3070728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2135160" y="3236616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Extract</a:t>
            </a: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Values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2190350" y="3552525"/>
            <a:ext cx="3456000" cy="119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red cards, shoot on points, corner points, etc.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HTML code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3" name="Shape 183"/>
          <p:cNvCxnSpPr/>
          <p:nvPr/>
        </p:nvCxnSpPr>
        <p:spPr>
          <a:xfrm rot="10800000">
            <a:off x="3978700" y="1816489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051271" y="1455575"/>
            <a:ext cx="22836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Calculate Team Skill Scores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4025450" y="1760375"/>
            <a:ext cx="2667300" cy="89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GoalKeeper, Front, Middle and Back by player’s Y-coordinates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average scores for each area</a:t>
            </a:r>
          </a:p>
        </p:txBody>
      </p:sp>
      <p:cxnSp>
        <p:nvCxnSpPr>
          <p:cNvPr id="186" name="Shape 186"/>
          <p:cNvCxnSpPr/>
          <p:nvPr/>
        </p:nvCxnSpPr>
        <p:spPr>
          <a:xfrm>
            <a:off x="5638850" y="3070719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5638848" y="3236625"/>
            <a:ext cx="3263099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Determine Home Advantage/Luck vs Skill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5707550" y="3545600"/>
            <a:ext cx="22836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difference between home scores and away scores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Ignore luck here because it will have same effects on both teams</a:t>
            </a:r>
          </a:p>
        </p:txBody>
      </p:sp>
      <p:cxnSp>
        <p:nvCxnSpPr>
          <p:cNvPr id="189" name="Shape 189"/>
          <p:cNvCxnSpPr/>
          <p:nvPr/>
        </p:nvCxnSpPr>
        <p:spPr>
          <a:xfrm rot="10800000">
            <a:off x="7080781" y="184056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6997946" y="1424400"/>
            <a:ext cx="24453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Generate Response</a:t>
            </a: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Variables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7080775" y="1760375"/>
            <a:ext cx="1814100" cy="6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 Difference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 Outcome (win, draw, loss)</a:t>
            </a:r>
          </a:p>
        </p:txBody>
      </p:sp>
      <p:graphicFrame>
        <p:nvGraphicFramePr>
          <p:cNvPr id="192" name="Shape 192"/>
          <p:cNvGraphicFramePr/>
          <p:nvPr/>
        </p:nvGraphicFramePr>
        <p:xfrm>
          <a:off x="242900" y="2654389"/>
          <a:ext cx="8658925" cy="396210"/>
        </p:xfrm>
        <a:graphic>
          <a:graphicData uri="http://schemas.openxmlformats.org/drawingml/2006/table">
            <a:tbl>
              <a:tblPr>
                <a:noFill/>
                <a:tableStyleId>{F1139783-FF5B-43EC-8EFF-5B25818AD291}</a:tableStyleId>
              </a:tblPr>
              <a:tblGrid>
                <a:gridCol w="72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5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8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Step 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    Step 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Step 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Step 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    Step 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523" y="171402"/>
            <a:ext cx="804600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4875" y="207773"/>
            <a:ext cx="697800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0375" y="177400"/>
            <a:ext cx="768000" cy="11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99575" y="964800"/>
            <a:ext cx="4045199" cy="52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Economica"/>
              <a:buNone/>
            </a:pPr>
            <a:endParaRPr sz="4200" b="0" i="0" u="none" strike="noStrike" cap="none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Economica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Economica"/>
              <a:buNone/>
            </a:pPr>
            <a:endParaRPr sz="4200" b="0" i="0" u="none" strike="noStrike" cap="none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Attributes      Description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4630200" y="233900"/>
            <a:ext cx="2747100" cy="9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matic SC"/>
              <a:buNone/>
            </a:pPr>
            <a:r>
              <a:rPr lang="en" sz="3000" b="1" i="0" u="sng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Response Variables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650300" y="1994600"/>
            <a:ext cx="4684200" cy="216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matic SC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Goal Difference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matic SC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Match Outcome  - </a:t>
            </a:r>
            <a:r>
              <a:rPr lang="en" sz="3600" b="1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Win, Draw, loss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subTitle" idx="1"/>
          </p:nvPr>
        </p:nvSpPr>
        <p:spPr>
          <a:xfrm>
            <a:off x="301250" y="1267475"/>
            <a:ext cx="4045199" cy="157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endParaRPr sz="1800" b="0" i="0" u="none" strike="noStrike" cap="non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RedCard (Home/Away)  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ShotOn (H/A)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ShotOff (H/A)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Corner (H/A)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Cross (H/A)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GK_AVG (H/A)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Back_AVG (H/A)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Middle_AVG (H/A)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Front_AVG (H/A)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Home_Adv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159025" y="233900"/>
            <a:ext cx="2406300" cy="69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matic SC"/>
              <a:buNone/>
            </a:pPr>
            <a:r>
              <a:rPr lang="en" sz="3000" b="1" i="0" u="sng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Features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2272450" y="1561200"/>
            <a:ext cx="4045199" cy="157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 Card Amount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Shot On Target Quantity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Shot Off Target Quantity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Corner Quantity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Cross Quantity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Goal Keeper's Rating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Defenders' Average Rating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Midfielders' Average Rating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Strikers' Average Rating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Home Advantage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799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Model Selection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Regression + Classification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Shape 216"/>
          <p:cNvGraphicFramePr/>
          <p:nvPr/>
        </p:nvGraphicFramePr>
        <p:xfrm>
          <a:off x="1903911" y="330112"/>
          <a:ext cx="5572125" cy="4487847"/>
        </p:xfrm>
        <a:graphic>
          <a:graphicData uri="http://schemas.openxmlformats.org/drawingml/2006/table">
            <a:tbl>
              <a:tblPr>
                <a:noFill/>
                <a:tableStyleId>{A9EADE0E-0AAB-4D61-B14C-65DB6DEDF3FB}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b="1" u="none" strike="noStrike" cap="none"/>
                        <a:t>Method/Prediction</a:t>
                      </a:r>
                    </a:p>
                  </a:txBody>
                  <a:tcPr marL="63500" marR="63500" marT="63500" marB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b="1" u="none" strike="noStrike" cap="none"/>
                        <a:t>Prediction Type</a:t>
                      </a:r>
                    </a:p>
                  </a:txBody>
                  <a:tcPr marL="63500" marR="63500" marT="63500" marB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b="1" u="none" strike="noStrike" cap="none"/>
                        <a:t>Error Rate </a:t>
                      </a:r>
                    </a:p>
                  </a:txBody>
                  <a:tcPr marL="63500" marR="63500" marT="63500" marB="635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b="1" u="none" strike="noStrike" cap="none"/>
                        <a:t>k</a:t>
                      </a:r>
                    </a:p>
                  </a:txBody>
                  <a:tcPr marL="63500" marR="63500" marT="63500" marB="63500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Linear Regression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Goal Difference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2.427582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---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Linear Regression + Forward Subset Selection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Goal Difference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2.430666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---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PLS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Goal Difference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2.422217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---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PCR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Goal Difference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2.505872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---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Multinomial Logistic Regression 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Match Outcome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0.4534884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4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Multinomial Logistic Regression + Lasso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Match Outcome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0.433195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4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LDA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Match Outcome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0.3372093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2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KNN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Match Outcome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0.6226964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4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Decision Tree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Match Outcome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0.</a:t>
                      </a:r>
                      <a:r>
                        <a:rPr lang="en" sz="1100" u="none" strike="noStrike" cap="none"/>
                        <a:t>4622093</a:t>
                      </a: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2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0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Poisson Distribution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Score-Line Probability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0.5625 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strike="noStrike" cap="none"/>
                        <a:t>---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5200" y="3398812"/>
            <a:ext cx="1095699" cy="1555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509050" y="228575"/>
            <a:ext cx="20621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30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Models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246600" y="555600"/>
            <a:ext cx="40748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30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Model Selection-Match Outcome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311700" y="1436700"/>
            <a:ext cx="4154399" cy="278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Char char="-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Multinomial Logistic Regression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Multinomial Logistic Regression + Lasso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LDA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Best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Model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LDA ( error rate = 33.72%)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comparing to random guess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error rate = 66.67% ]</a:t>
            </a:r>
          </a:p>
        </p:txBody>
      </p:sp>
      <p:pic>
        <p:nvPicPr>
          <p:cNvPr id="225" name="Shape 225" descr="Rplot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5173" y="534450"/>
            <a:ext cx="4442774" cy="41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 descr="Screen Shot 2017-04-26 at 1.14.12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050" y="1059862"/>
            <a:ext cx="5551375" cy="30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 descr="Screen Shot 2017-04-26 at 1.14.20 AM 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6898" y="1078475"/>
            <a:ext cx="2754323" cy="3601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Shape 232"/>
          <p:cNvCxnSpPr/>
          <p:nvPr/>
        </p:nvCxnSpPr>
        <p:spPr>
          <a:xfrm>
            <a:off x="5695325" y="739250"/>
            <a:ext cx="20699" cy="4029299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509050" y="228575"/>
            <a:ext cx="20621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30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LDA Result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157150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30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Poisson Distribution: Predict the scoreline probability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311700" y="1149025"/>
            <a:ext cx="8520600" cy="3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71" b="-4908"/>
            </a:stretch>
          </a:blip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800" b="0" i="0" u="none" strike="noStrike" cap="none"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26425" y="867475"/>
            <a:ext cx="8520600" cy="609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u="sng"/>
              <a:t>Poisson Distribution: Predict the scoreline probability</a:t>
            </a:r>
          </a:p>
          <a:p>
            <a:pPr lvl="0">
              <a:spcBef>
                <a:spcPts val="0"/>
              </a:spcBef>
              <a:buNone/>
            </a:pPr>
            <a:endParaRPr sz="3000" u="sng"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21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lang="en" sz="1400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E.g. Poisson Distribution for West Ham vs.Tottenham</a:t>
            </a: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(which will be held at May 5th 2017):</a:t>
            </a:r>
          </a:p>
        </p:txBody>
      </p:sp>
      <p:graphicFrame>
        <p:nvGraphicFramePr>
          <p:cNvPr id="246" name="Shape 246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{F1139783-FF5B-43EC-8EFF-5B25818AD291}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0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1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2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4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5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6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West Ham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52.86%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33.70%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10.74%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2.28%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0.36%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0.05%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0.00%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Tottenham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14.43%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27.93%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27.04%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17.45%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8.45%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3.27%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</a:rPr>
                        <a:t>1.11%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7" name="Shape 247"/>
          <p:cNvSpPr txBox="1"/>
          <p:nvPr/>
        </p:nvSpPr>
        <p:spPr>
          <a:xfrm>
            <a:off x="891025" y="3406250"/>
            <a:ext cx="7239000" cy="104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assume both scores are independent, then the expected score will be 0:1 with probability of (0.5286*0.2793)=14.76%- pairing the most probable outcomes for each team.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3" b="8063"/>
          <a:stretch/>
        </p:blipFill>
        <p:spPr>
          <a:xfrm>
            <a:off x="-30675" y="0"/>
            <a:ext cx="9174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14050" y="945450"/>
            <a:ext cx="4439099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Prediction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Economica"/>
              <a:buChar char="-"/>
            </a:pPr>
            <a:r>
              <a:rPr lang="en" sz="3000" b="1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Match Outcome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Economica"/>
              <a:buChar char="-"/>
            </a:pPr>
            <a:r>
              <a:rPr lang="en" sz="3000" b="1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Scoreline Probability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endParaRPr sz="4800" b="0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5288592" y="864519"/>
            <a:ext cx="3307407" cy="3307407"/>
            <a:chOff x="5212392" y="864519"/>
            <a:chExt cx="3307407" cy="3307407"/>
          </a:xfrm>
        </p:grpSpPr>
        <p:sp>
          <p:nvSpPr>
            <p:cNvPr id="255" name="Shape 255"/>
            <p:cNvSpPr/>
            <p:nvPr/>
          </p:nvSpPr>
          <p:spPr>
            <a:xfrm>
              <a:off x="521239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554948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5886575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622366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656075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689784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723493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7572021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790911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8246200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521239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554948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5886575" y="12016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622366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656075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689784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723493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7572021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790911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8246200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521239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554948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5886575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622366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656075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689784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723493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7572021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790911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8246200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521239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554948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5886575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622366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656075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689784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723493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572021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790911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8246200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5212392" y="221287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5549483" y="221287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5886575" y="221287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223662" y="221287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60753" y="221287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97842" y="221287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7234932" y="221287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7572021" y="221287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7909113" y="221287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8246200" y="221287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5212392" y="254996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5549483" y="254996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5886575" y="254996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223662" y="254996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560753" y="254996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897842" y="254996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7234932" y="254996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7572021" y="254996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7909113" y="254996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8246200" y="254996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5212392" y="288705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5549483" y="288705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5886575" y="288705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22366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56075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689784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723493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7572021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790911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8246200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212392" y="322414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5549483" y="322414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622366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689784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757202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8246200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5212392" y="3561237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554948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5886575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622366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656075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689784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723493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7572021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790911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8246200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5212392" y="3898326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554948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5886575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622366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656075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689784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723493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7572021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790911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8246200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460300" y="450150"/>
            <a:ext cx="8222399" cy="89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36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Predict Match Outcome using LDA</a:t>
            </a:r>
          </a:p>
        </p:txBody>
      </p:sp>
      <p:grpSp>
        <p:nvGrpSpPr>
          <p:cNvPr id="360" name="Shape 360"/>
          <p:cNvGrpSpPr/>
          <p:nvPr/>
        </p:nvGrpSpPr>
        <p:grpSpPr>
          <a:xfrm>
            <a:off x="460303" y="1451850"/>
            <a:ext cx="3955396" cy="1674298"/>
            <a:chOff x="269378" y="1451850"/>
            <a:chExt cx="3955396" cy="1674298"/>
          </a:xfrm>
        </p:grpSpPr>
        <p:grpSp>
          <p:nvGrpSpPr>
            <p:cNvPr id="361" name="Shape 361"/>
            <p:cNvGrpSpPr/>
            <p:nvPr/>
          </p:nvGrpSpPr>
          <p:grpSpPr>
            <a:xfrm>
              <a:off x="269378" y="1848455"/>
              <a:ext cx="3955353" cy="1277693"/>
              <a:chOff x="269375" y="1848408"/>
              <a:chExt cx="4601925" cy="1499641"/>
            </a:xfrm>
          </p:grpSpPr>
          <p:pic>
            <p:nvPicPr>
              <p:cNvPr id="362" name="Shape 362" descr="Image result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9375" y="1848408"/>
                <a:ext cx="689424" cy="6877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Shape 363" descr="Image result for Southampton F.C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9376" y="2658624"/>
                <a:ext cx="689424" cy="6894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Shape 364"/>
              <p:cNvSpPr txBox="1"/>
              <p:nvPr/>
            </p:nvSpPr>
            <p:spPr>
              <a:xfrm>
                <a:off x="1041200" y="1865750"/>
                <a:ext cx="1937700" cy="73109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222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rPr>
                  <a:t>Chelsea</a:t>
                </a:r>
              </a:p>
            </p:txBody>
          </p:sp>
          <p:sp>
            <p:nvSpPr>
              <p:cNvPr id="365" name="Shape 365"/>
              <p:cNvSpPr txBox="1"/>
              <p:nvPr/>
            </p:nvSpPr>
            <p:spPr>
              <a:xfrm>
                <a:off x="1041200" y="2596850"/>
                <a:ext cx="1937700" cy="73109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222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rgbClr val="222222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rPr>
                  <a:t>Southampton </a:t>
                </a:r>
              </a:p>
            </p:txBody>
          </p:sp>
          <p:sp>
            <p:nvSpPr>
              <p:cNvPr id="366" name="Shape 366"/>
              <p:cNvSpPr txBox="1"/>
              <p:nvPr/>
            </p:nvSpPr>
            <p:spPr>
              <a:xfrm>
                <a:off x="2978900" y="1865750"/>
                <a:ext cx="946200" cy="7310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67.68%</a:t>
                </a:r>
              </a:p>
            </p:txBody>
          </p:sp>
          <p:sp>
            <p:nvSpPr>
              <p:cNvPr id="367" name="Shape 367"/>
              <p:cNvSpPr txBox="1"/>
              <p:nvPr/>
            </p:nvSpPr>
            <p:spPr>
              <a:xfrm>
                <a:off x="2978900" y="2596850"/>
                <a:ext cx="946200" cy="73109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5.61%</a:t>
                </a:r>
              </a:p>
            </p:txBody>
          </p:sp>
          <p:sp>
            <p:nvSpPr>
              <p:cNvPr id="368" name="Shape 368"/>
              <p:cNvSpPr txBox="1"/>
              <p:nvPr/>
            </p:nvSpPr>
            <p:spPr>
              <a:xfrm>
                <a:off x="3925100" y="2206200"/>
                <a:ext cx="946200" cy="73109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26.71%</a:t>
                </a:r>
              </a:p>
            </p:txBody>
          </p:sp>
        </p:grpSp>
        <p:sp>
          <p:nvSpPr>
            <p:cNvPr id="369" name="Shape 369"/>
            <p:cNvSpPr txBox="1"/>
            <p:nvPr/>
          </p:nvSpPr>
          <p:spPr>
            <a:xfrm>
              <a:off x="2598175" y="1451850"/>
              <a:ext cx="813300" cy="320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WIN</a:t>
              </a:r>
            </a:p>
          </p:txBody>
        </p:sp>
        <p:sp>
          <p:nvSpPr>
            <p:cNvPr id="370" name="Shape 370"/>
            <p:cNvSpPr txBox="1"/>
            <p:nvPr/>
          </p:nvSpPr>
          <p:spPr>
            <a:xfrm>
              <a:off x="3411475" y="1772250"/>
              <a:ext cx="813300" cy="320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DRAW</a:t>
              </a:r>
            </a:p>
          </p:txBody>
        </p:sp>
      </p:grpSp>
      <p:grpSp>
        <p:nvGrpSpPr>
          <p:cNvPr id="371" name="Shape 371"/>
          <p:cNvGrpSpPr/>
          <p:nvPr/>
        </p:nvGrpSpPr>
        <p:grpSpPr>
          <a:xfrm>
            <a:off x="4609925" y="1507798"/>
            <a:ext cx="4181525" cy="1618349"/>
            <a:chOff x="4560225" y="2749075"/>
            <a:chExt cx="4181525" cy="1618349"/>
          </a:xfrm>
        </p:grpSpPr>
        <p:sp>
          <p:nvSpPr>
            <p:cNvPr id="372" name="Shape 372"/>
            <p:cNvSpPr txBox="1"/>
            <p:nvPr/>
          </p:nvSpPr>
          <p:spPr>
            <a:xfrm>
              <a:off x="5333250" y="3121625"/>
              <a:ext cx="1781742" cy="62289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Sunderland</a:t>
              </a:r>
            </a:p>
          </p:txBody>
        </p:sp>
        <p:sp>
          <p:nvSpPr>
            <p:cNvPr id="373" name="Shape 373"/>
            <p:cNvSpPr txBox="1"/>
            <p:nvPr/>
          </p:nvSpPr>
          <p:spPr>
            <a:xfrm>
              <a:off x="5333350" y="3744523"/>
              <a:ext cx="1781742" cy="62289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222222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West Ham United</a:t>
              </a:r>
            </a:p>
          </p:txBody>
        </p:sp>
        <p:sp>
          <p:nvSpPr>
            <p:cNvPr id="374" name="Shape 374"/>
            <p:cNvSpPr txBox="1"/>
            <p:nvPr/>
          </p:nvSpPr>
          <p:spPr>
            <a:xfrm>
              <a:off x="7115090" y="3121630"/>
              <a:ext cx="813258" cy="62289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34.98%</a:t>
              </a: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7115090" y="3744526"/>
              <a:ext cx="813258" cy="62289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33.73%</a:t>
              </a:r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7928350" y="3411692"/>
              <a:ext cx="813258" cy="622896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31.29%</a:t>
              </a:r>
            </a:p>
          </p:txBody>
        </p:sp>
        <p:pic>
          <p:nvPicPr>
            <p:cNvPr id="377" name="Shape 377" descr="Image result for sunderlan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60225" y="3152675"/>
              <a:ext cx="705514" cy="587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Shape 378" descr="Image result for west ham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27625" y="3744525"/>
              <a:ext cx="570722" cy="622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Shape 379"/>
            <p:cNvSpPr txBox="1"/>
            <p:nvPr/>
          </p:nvSpPr>
          <p:spPr>
            <a:xfrm>
              <a:off x="7115075" y="2749075"/>
              <a:ext cx="813300" cy="320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WIN</a:t>
              </a:r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7928450" y="3045425"/>
              <a:ext cx="813300" cy="320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DRAW</a:t>
              </a:r>
            </a:p>
          </p:txBody>
        </p:sp>
      </p:grpSp>
      <p:sp>
        <p:nvSpPr>
          <p:cNvPr id="381" name="Shape 381"/>
          <p:cNvSpPr txBox="1"/>
          <p:nvPr/>
        </p:nvSpPr>
        <p:spPr>
          <a:xfrm>
            <a:off x="1147450" y="1451850"/>
            <a:ext cx="2514300" cy="36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 25, 2017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5389300" y="1479825"/>
            <a:ext cx="2514300" cy="3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 15, 2017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6079500" y="688250"/>
            <a:ext cx="3064500" cy="7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Actual Result</a:t>
            </a:r>
          </a:p>
        </p:txBody>
      </p:sp>
      <p:sp>
        <p:nvSpPr>
          <p:cNvPr id="384" name="Shape 384"/>
          <p:cNvSpPr/>
          <p:nvPr/>
        </p:nvSpPr>
        <p:spPr>
          <a:xfrm>
            <a:off x="6194500" y="819350"/>
            <a:ext cx="584700" cy="46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Shape 385" descr="Screen Shot 2017-04-26 at 11.57.23 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7437" y="3490537"/>
            <a:ext cx="2670499" cy="100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 descr="Screen Shot 2017-04-26 at 11.58.04 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9298" y="3727400"/>
            <a:ext cx="2810474" cy="7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 descr="Screen Shot 2017-04-26 at 12.01.31 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0475" y="4614787"/>
            <a:ext cx="2116062" cy="3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1470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2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The problem</a:t>
            </a:r>
          </a:p>
        </p:txBody>
      </p:sp>
      <p:sp>
        <p:nvSpPr>
          <p:cNvPr id="69" name="Shape 69"/>
          <p:cNvSpPr/>
          <p:nvPr/>
        </p:nvSpPr>
        <p:spPr>
          <a:xfrm>
            <a:off x="5154825" y="3688446"/>
            <a:ext cx="722399" cy="9905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5975582" y="3221566"/>
            <a:ext cx="722399" cy="1457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6796350" y="2827174"/>
            <a:ext cx="722399" cy="185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7617100" y="2650886"/>
            <a:ext cx="722399" cy="20285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Shape 73"/>
          <p:cNvCxnSpPr/>
          <p:nvPr/>
        </p:nvCxnSpPr>
        <p:spPr>
          <a:xfrm rot="10800000">
            <a:off x="509400" y="4704450"/>
            <a:ext cx="81470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04600" y="2433986"/>
            <a:ext cx="81470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2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The Opportunity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404600" y="1147225"/>
            <a:ext cx="4896900" cy="5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Char char="-"/>
            </a:pPr>
            <a:r>
              <a:rPr lang="en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betting companies have inaccurate probability to predict soccer match outcomes, they will lose a lot of money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311700" y="3265300"/>
            <a:ext cx="4896900" cy="5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-"/>
            </a:pPr>
            <a:r>
              <a:rPr lang="en"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industry is worth $7 billion a year</a:t>
            </a:r>
          </a:p>
        </p:txBody>
      </p:sp>
      <p:pic>
        <p:nvPicPr>
          <p:cNvPr id="77" name="Shape 77" descr="soccer-betting-1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8600" y="175350"/>
            <a:ext cx="3603600" cy="2258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36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Predict Scoreline Probability using Poisson Distribution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846275" y="2248250"/>
            <a:ext cx="3378900" cy="153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Economica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West Ham vs. Tottenham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Economica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( 5th May 2017)</a:t>
            </a:r>
          </a:p>
        </p:txBody>
      </p:sp>
      <p:pic>
        <p:nvPicPr>
          <p:cNvPr id="394" name="Shape 394" descr="Image result for west h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4339" y="3551850"/>
            <a:ext cx="936900" cy="10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5700" y="3616650"/>
            <a:ext cx="876300" cy="95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Shape 396"/>
          <p:cNvGrpSpPr/>
          <p:nvPr/>
        </p:nvGrpSpPr>
        <p:grpSpPr>
          <a:xfrm>
            <a:off x="5393473" y="1592431"/>
            <a:ext cx="2283665" cy="2602621"/>
            <a:chOff x="3275258" y="1814733"/>
            <a:chExt cx="2283665" cy="2602621"/>
          </a:xfrm>
        </p:grpSpPr>
        <p:grpSp>
          <p:nvGrpSpPr>
            <p:cNvPr id="397" name="Shape 397"/>
            <p:cNvGrpSpPr/>
            <p:nvPr/>
          </p:nvGrpSpPr>
          <p:grpSpPr>
            <a:xfrm>
              <a:off x="5285330" y="1823577"/>
              <a:ext cx="273593" cy="2593776"/>
              <a:chOff x="4446596" y="2235363"/>
              <a:chExt cx="273593" cy="2593776"/>
            </a:xfrm>
          </p:grpSpPr>
          <p:sp>
            <p:nvSpPr>
              <p:cNvPr id="398" name="Shape 398"/>
              <p:cNvSpPr txBox="1"/>
              <p:nvPr/>
            </p:nvSpPr>
            <p:spPr>
              <a:xfrm>
                <a:off x="4450789" y="2692563"/>
                <a:ext cx="269400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</a:p>
            </p:txBody>
          </p:sp>
          <p:sp>
            <p:nvSpPr>
              <p:cNvPr id="399" name="Shape 399"/>
              <p:cNvSpPr txBox="1"/>
              <p:nvPr/>
            </p:nvSpPr>
            <p:spPr>
              <a:xfrm>
                <a:off x="4450789" y="3149763"/>
                <a:ext cx="269400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  <p:sp>
            <p:nvSpPr>
              <p:cNvPr id="400" name="Shape 400"/>
              <p:cNvSpPr txBox="1"/>
              <p:nvPr/>
            </p:nvSpPr>
            <p:spPr>
              <a:xfrm>
                <a:off x="4450789" y="3606962"/>
                <a:ext cx="269400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</a:p>
            </p:txBody>
          </p:sp>
          <p:sp>
            <p:nvSpPr>
              <p:cNvPr id="401" name="Shape 401"/>
              <p:cNvSpPr txBox="1"/>
              <p:nvPr/>
            </p:nvSpPr>
            <p:spPr>
              <a:xfrm>
                <a:off x="4446596" y="4064162"/>
                <a:ext cx="269400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</a:p>
            </p:txBody>
          </p:sp>
          <p:sp>
            <p:nvSpPr>
              <p:cNvPr id="402" name="Shape 402"/>
              <p:cNvSpPr txBox="1"/>
              <p:nvPr/>
            </p:nvSpPr>
            <p:spPr>
              <a:xfrm>
                <a:off x="4448182" y="4521362"/>
                <a:ext cx="269400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</a:p>
            </p:txBody>
          </p:sp>
          <p:sp>
            <p:nvSpPr>
              <p:cNvPr id="403" name="Shape 403"/>
              <p:cNvSpPr txBox="1"/>
              <p:nvPr/>
            </p:nvSpPr>
            <p:spPr>
              <a:xfrm>
                <a:off x="4446596" y="2235363"/>
                <a:ext cx="269400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grpSp>
          <p:nvGrpSpPr>
            <p:cNvPr id="404" name="Shape 404"/>
            <p:cNvGrpSpPr/>
            <p:nvPr/>
          </p:nvGrpSpPr>
          <p:grpSpPr>
            <a:xfrm>
              <a:off x="3275258" y="1821790"/>
              <a:ext cx="269401" cy="2595563"/>
              <a:chOff x="4443046" y="2224484"/>
              <a:chExt cx="269401" cy="2595563"/>
            </a:xfrm>
          </p:grpSpPr>
          <p:sp>
            <p:nvSpPr>
              <p:cNvPr id="405" name="Shape 405"/>
              <p:cNvSpPr txBox="1"/>
              <p:nvPr/>
            </p:nvSpPr>
            <p:spPr>
              <a:xfrm>
                <a:off x="4443046" y="2224484"/>
                <a:ext cx="269401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</a:p>
            </p:txBody>
          </p:sp>
          <p:sp>
            <p:nvSpPr>
              <p:cNvPr id="406" name="Shape 406"/>
              <p:cNvSpPr txBox="1"/>
              <p:nvPr/>
            </p:nvSpPr>
            <p:spPr>
              <a:xfrm>
                <a:off x="4443046" y="3140671"/>
                <a:ext cx="269400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  <p:sp>
            <p:nvSpPr>
              <p:cNvPr id="407" name="Shape 407"/>
              <p:cNvSpPr txBox="1"/>
              <p:nvPr/>
            </p:nvSpPr>
            <p:spPr>
              <a:xfrm>
                <a:off x="4443046" y="3597871"/>
                <a:ext cx="269400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</a:p>
            </p:txBody>
          </p:sp>
          <p:sp>
            <p:nvSpPr>
              <p:cNvPr id="408" name="Shape 408"/>
              <p:cNvSpPr txBox="1"/>
              <p:nvPr/>
            </p:nvSpPr>
            <p:spPr>
              <a:xfrm>
                <a:off x="4443046" y="2683471"/>
                <a:ext cx="269400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</a:p>
            </p:txBody>
          </p:sp>
          <p:sp>
            <p:nvSpPr>
              <p:cNvPr id="409" name="Shape 409"/>
              <p:cNvSpPr txBox="1"/>
              <p:nvPr/>
            </p:nvSpPr>
            <p:spPr>
              <a:xfrm>
                <a:off x="4443046" y="4055071"/>
                <a:ext cx="269400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  <p:sp>
            <p:nvSpPr>
              <p:cNvPr id="410" name="Shape 410"/>
              <p:cNvSpPr txBox="1"/>
              <p:nvPr/>
            </p:nvSpPr>
            <p:spPr>
              <a:xfrm>
                <a:off x="4443046" y="4512271"/>
                <a:ext cx="269400" cy="307777"/>
              </a:xfrm>
              <a:prstGeom prst="rect">
                <a:avLst/>
              </a:prstGeom>
              <a:solidFill>
                <a:srgbClr val="262626"/>
              </a:solidFill>
              <a:ln w="12700" cap="flat" cmpd="sng">
                <a:solidFill>
                  <a:srgbClr val="AD83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</a:p>
            </p:txBody>
          </p:sp>
        </p:grpSp>
        <p:grpSp>
          <p:nvGrpSpPr>
            <p:cNvPr id="411" name="Shape 411"/>
            <p:cNvGrpSpPr/>
            <p:nvPr/>
          </p:nvGrpSpPr>
          <p:grpSpPr>
            <a:xfrm>
              <a:off x="3557174" y="1814733"/>
              <a:ext cx="1722686" cy="2587632"/>
              <a:chOff x="3646742" y="2121207"/>
              <a:chExt cx="1722686" cy="2587632"/>
            </a:xfrm>
          </p:grpSpPr>
          <p:cxnSp>
            <p:nvCxnSpPr>
              <p:cNvPr id="412" name="Shape 412"/>
              <p:cNvCxnSpPr/>
              <p:nvPr/>
            </p:nvCxnSpPr>
            <p:spPr>
              <a:xfrm>
                <a:off x="4943955" y="4100923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" name="Shape 413"/>
              <p:cNvCxnSpPr/>
              <p:nvPr/>
            </p:nvCxnSpPr>
            <p:spPr>
              <a:xfrm>
                <a:off x="4943955" y="4563280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" name="Shape 414"/>
              <p:cNvCxnSpPr/>
              <p:nvPr/>
            </p:nvCxnSpPr>
            <p:spPr>
              <a:xfrm>
                <a:off x="3646860" y="2270830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" name="Shape 415"/>
              <p:cNvCxnSpPr/>
              <p:nvPr/>
            </p:nvCxnSpPr>
            <p:spPr>
              <a:xfrm>
                <a:off x="4947448" y="2272565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Shape 416"/>
              <p:cNvCxnSpPr/>
              <p:nvPr/>
            </p:nvCxnSpPr>
            <p:spPr>
              <a:xfrm>
                <a:off x="3646860" y="2741139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Shape 417"/>
              <p:cNvCxnSpPr/>
              <p:nvPr/>
            </p:nvCxnSpPr>
            <p:spPr>
              <a:xfrm>
                <a:off x="4943989" y="2731490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Shape 418"/>
              <p:cNvCxnSpPr/>
              <p:nvPr/>
            </p:nvCxnSpPr>
            <p:spPr>
              <a:xfrm>
                <a:off x="3646860" y="3198339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Shape 419"/>
              <p:cNvCxnSpPr/>
              <p:nvPr/>
            </p:nvCxnSpPr>
            <p:spPr>
              <a:xfrm>
                <a:off x="3646860" y="3655539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Shape 420"/>
              <p:cNvCxnSpPr/>
              <p:nvPr/>
            </p:nvCxnSpPr>
            <p:spPr>
              <a:xfrm>
                <a:off x="4943955" y="3655539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Shape 421"/>
              <p:cNvCxnSpPr/>
              <p:nvPr/>
            </p:nvCxnSpPr>
            <p:spPr>
              <a:xfrm>
                <a:off x="4943957" y="3193143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Shape 422"/>
              <p:cNvCxnSpPr/>
              <p:nvPr/>
            </p:nvCxnSpPr>
            <p:spPr>
              <a:xfrm>
                <a:off x="3646742" y="4112739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Shape 423"/>
              <p:cNvCxnSpPr/>
              <p:nvPr/>
            </p:nvCxnSpPr>
            <p:spPr>
              <a:xfrm>
                <a:off x="3646742" y="4563280"/>
                <a:ext cx="421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A3D3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" name="Shape 424"/>
              <p:cNvSpPr txBox="1"/>
              <p:nvPr/>
            </p:nvSpPr>
            <p:spPr>
              <a:xfrm>
                <a:off x="4072214" y="3491478"/>
                <a:ext cx="875115" cy="307777"/>
              </a:xfrm>
              <a:prstGeom prst="rect">
                <a:avLst/>
              </a:prstGeom>
              <a:solidFill>
                <a:srgbClr val="E0C8AB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9.22%</a:t>
                </a:r>
              </a:p>
            </p:txBody>
          </p:sp>
          <p:sp>
            <p:nvSpPr>
              <p:cNvPr id="425" name="Shape 425"/>
              <p:cNvSpPr txBox="1"/>
              <p:nvPr/>
            </p:nvSpPr>
            <p:spPr>
              <a:xfrm>
                <a:off x="4068758" y="3947035"/>
                <a:ext cx="875115" cy="307777"/>
              </a:xfrm>
              <a:prstGeom prst="rect">
                <a:avLst/>
              </a:prstGeom>
              <a:solidFill>
                <a:srgbClr val="E0C8AB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9.11%</a:t>
                </a:r>
              </a:p>
            </p:txBody>
          </p:sp>
          <p:sp>
            <p:nvSpPr>
              <p:cNvPr id="426" name="Shape 426"/>
              <p:cNvSpPr txBox="1"/>
              <p:nvPr/>
            </p:nvSpPr>
            <p:spPr>
              <a:xfrm>
                <a:off x="4068757" y="4401062"/>
                <a:ext cx="875115" cy="307777"/>
              </a:xfrm>
              <a:prstGeom prst="rect">
                <a:avLst/>
              </a:prstGeom>
              <a:solidFill>
                <a:srgbClr val="E0C8AB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7.63%</a:t>
                </a:r>
              </a:p>
            </p:txBody>
          </p:sp>
          <p:sp>
            <p:nvSpPr>
              <p:cNvPr id="427" name="Shape 427"/>
              <p:cNvSpPr txBox="1"/>
              <p:nvPr/>
            </p:nvSpPr>
            <p:spPr>
              <a:xfrm>
                <a:off x="4073319" y="3035607"/>
                <a:ext cx="875115" cy="307777"/>
              </a:xfrm>
              <a:prstGeom prst="rect">
                <a:avLst/>
              </a:prstGeom>
              <a:solidFill>
                <a:srgbClr val="E0C8AB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9.41%</a:t>
                </a:r>
              </a:p>
            </p:txBody>
          </p:sp>
          <p:sp>
            <p:nvSpPr>
              <p:cNvPr id="428" name="Shape 428"/>
              <p:cNvSpPr txBox="1"/>
              <p:nvPr/>
            </p:nvSpPr>
            <p:spPr>
              <a:xfrm>
                <a:off x="4073319" y="2121207"/>
                <a:ext cx="875115" cy="307777"/>
              </a:xfrm>
              <a:prstGeom prst="rect">
                <a:avLst/>
              </a:prstGeom>
              <a:solidFill>
                <a:srgbClr val="E0C8AB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14.77%</a:t>
                </a:r>
              </a:p>
            </p:txBody>
          </p:sp>
          <p:sp>
            <p:nvSpPr>
              <p:cNvPr id="429" name="Shape 429"/>
              <p:cNvSpPr txBox="1"/>
              <p:nvPr/>
            </p:nvSpPr>
            <p:spPr>
              <a:xfrm>
                <a:off x="4068455" y="2588715"/>
                <a:ext cx="875115" cy="307777"/>
              </a:xfrm>
              <a:prstGeom prst="rect">
                <a:avLst/>
              </a:prstGeom>
              <a:solidFill>
                <a:srgbClr val="E0C8AB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14.29%</a:t>
                </a:r>
              </a:p>
            </p:txBody>
          </p:sp>
        </p:grpSp>
      </p:grpSp>
      <p:pic>
        <p:nvPicPr>
          <p:cNvPr id="430" name="Shape 430" descr="Screen Shot 2017-04-26 at 12.11.07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2575" y="1374575"/>
            <a:ext cx="2722499" cy="7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4813497" y="4398675"/>
            <a:ext cx="4018800" cy="41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West Ham </a:t>
            </a:r>
            <a:r>
              <a:rPr lang="en" sz="1800" b="1">
                <a:latin typeface="Economica"/>
                <a:ea typeface="Economica"/>
                <a:cs typeface="Economica"/>
                <a:sym typeface="Economica"/>
              </a:rPr>
              <a:t>Win</a:t>
            </a: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: 11.36%; </a:t>
            </a:r>
            <a:r>
              <a:rPr lang="en" sz="1800" b="1">
                <a:latin typeface="Economica"/>
                <a:ea typeface="Economica"/>
                <a:cs typeface="Economica"/>
                <a:sym typeface="Economica"/>
              </a:rPr>
              <a:t>Draw</a:t>
            </a: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: 20.37%; </a:t>
            </a:r>
            <a:r>
              <a:rPr lang="en" sz="1800" b="1">
                <a:latin typeface="Economica"/>
                <a:ea typeface="Economica"/>
                <a:cs typeface="Economica"/>
                <a:sym typeface="Economica"/>
              </a:rPr>
              <a:t>Loss</a:t>
            </a: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: 68.27%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Economica"/>
              <a:buNone/>
            </a:pPr>
            <a:endParaRPr sz="4200" b="0" i="0" u="none" strike="noStrike" cap="none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7" name="Shape 437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endParaRPr sz="2400" b="0" i="0" u="none" strike="noStrike" cap="non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body" idx="2"/>
          </p:nvPr>
        </p:nvSpPr>
        <p:spPr>
          <a:xfrm>
            <a:off x="50919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Odds=1/Probability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Final Odds=Odds/(1+</a:t>
            </a:r>
            <a:r>
              <a:rPr lang="en"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margin</a:t>
            </a:r>
            <a:r>
              <a:rPr lang="en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Probability Accuracy! Vital!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556800" y="514200"/>
            <a:ext cx="3753899" cy="962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Economica"/>
              <a:buNone/>
            </a:pPr>
            <a:r>
              <a:rPr lang="en" sz="42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Probability</a:t>
            </a:r>
            <a:r>
              <a:rPr lang="en" sz="42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	</a:t>
            </a:r>
          </a:p>
        </p:txBody>
      </p:sp>
      <p:cxnSp>
        <p:nvCxnSpPr>
          <p:cNvPr id="440" name="Shape 440"/>
          <p:cNvCxnSpPr>
            <a:stCxn id="439" idx="2"/>
          </p:cNvCxnSpPr>
          <p:nvPr/>
        </p:nvCxnSpPr>
        <p:spPr>
          <a:xfrm>
            <a:off x="2433749" y="1476299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556800" y="2090725"/>
            <a:ext cx="3753899" cy="962099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Economica"/>
              <a:buNone/>
            </a:pPr>
            <a:r>
              <a:rPr lang="en" sz="4200" b="0" i="0" u="none" strike="noStrike" cap="none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Odds</a:t>
            </a:r>
          </a:p>
        </p:txBody>
      </p:sp>
      <p:cxnSp>
        <p:nvCxnSpPr>
          <p:cNvPr id="442" name="Shape 442"/>
          <p:cNvCxnSpPr>
            <a:stCxn id="441" idx="2"/>
          </p:cNvCxnSpPr>
          <p:nvPr/>
        </p:nvCxnSpPr>
        <p:spPr>
          <a:xfrm>
            <a:off x="2433749" y="3052824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556800" y="3667207"/>
            <a:ext cx="3753899" cy="96209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Economica"/>
              <a:buNone/>
            </a:pPr>
            <a:r>
              <a:rPr lang="en" sz="4200" b="0" i="0" u="none" strike="noStrike" cap="none">
                <a:solidFill>
                  <a:srgbClr val="CC4125"/>
                </a:solidFill>
                <a:latin typeface="Economica"/>
                <a:ea typeface="Economica"/>
                <a:cs typeface="Economica"/>
                <a:sym typeface="Economica"/>
              </a:rPr>
              <a:t>Profit</a:t>
            </a:r>
          </a:p>
        </p:txBody>
      </p:sp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4791450" y="514200"/>
            <a:ext cx="38813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Economica"/>
              <a:buNone/>
            </a:pPr>
            <a:r>
              <a:rPr lang="en" sz="42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Profit comes from...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2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Assumptions &amp; Limitations</a:t>
            </a:r>
          </a:p>
        </p:txBody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408300" y="1429450"/>
            <a:ext cx="8327399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7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AutoNum type="arabicParenR"/>
            </a:pPr>
            <a:r>
              <a:rPr lang="en"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use the average players’ FIFA overall ratings </a:t>
            </a:r>
            <a:r>
              <a:rPr lang="en" sz="1700"/>
              <a:t>in</a:t>
            </a:r>
            <a:r>
              <a:rPr lang="en"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four major areas, which are goalkeeper, striker, midfielder, and defender, to reflect the team’s skill level.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AutoNum type="arabicParenR"/>
            </a:pPr>
            <a:r>
              <a:rPr lang="en"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assume player’s rating does not change much during this period.</a:t>
            </a:r>
          </a:p>
          <a:p>
            <a:pPr marR="0" lvl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AutoNum type="arabicParenR"/>
            </a:pPr>
            <a:r>
              <a:rPr lang="en"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home advantages of </a:t>
            </a:r>
            <a:r>
              <a:rPr lang="en" sz="1700"/>
              <a:t>each </a:t>
            </a:r>
            <a:r>
              <a:rPr lang="en"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home team is constant over time. </a:t>
            </a:r>
          </a:p>
          <a:p>
            <a:pPr marR="0" lvl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54723">
            <a:off x="5778275" y="173642"/>
            <a:ext cx="2162249" cy="129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ctrTitle"/>
          </p:nvPr>
        </p:nvSpPr>
        <p:spPr>
          <a:xfrm>
            <a:off x="2731400" y="313523"/>
            <a:ext cx="3534299" cy="1599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Thank you!</a:t>
            </a:r>
          </a:p>
        </p:txBody>
      </p:sp>
      <p:pic>
        <p:nvPicPr>
          <p:cNvPr id="457" name="Shape 457" descr="Soccer_Ball_and_Question_Mark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0450" y="1912824"/>
            <a:ext cx="2503100" cy="2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002199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800" b="1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Mission statement: </a:t>
            </a:r>
          </a:p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Generate more accurate model to predict  probability of EPL match outcome.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2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Workflow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929037" y="2507950"/>
            <a:ext cx="0" cy="103859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976112" y="2375710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Part 1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76112" y="2674711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Collection &amp;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Organization</a:t>
            </a:r>
          </a:p>
        </p:txBody>
      </p:sp>
      <p:cxnSp>
        <p:nvCxnSpPr>
          <p:cNvPr id="92" name="Shape 92"/>
          <p:cNvCxnSpPr/>
          <p:nvPr/>
        </p:nvCxnSpPr>
        <p:spPr>
          <a:xfrm>
            <a:off x="3395737" y="2355550"/>
            <a:ext cx="0" cy="103859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442812" y="2241075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Part 2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442812" y="2531100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 Selection</a:t>
            </a:r>
          </a:p>
        </p:txBody>
      </p:sp>
      <p:cxnSp>
        <p:nvCxnSpPr>
          <p:cNvPr id="95" name="Shape 95"/>
          <p:cNvCxnSpPr/>
          <p:nvPr/>
        </p:nvCxnSpPr>
        <p:spPr>
          <a:xfrm>
            <a:off x="6457562" y="2053100"/>
            <a:ext cx="0" cy="103859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504637" y="1929944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Part 3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504637" y="2219969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Prediction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929029" y="3219673"/>
            <a:ext cx="6993307" cy="1520398"/>
            <a:chOff x="929029" y="3219673"/>
            <a:chExt cx="6993307" cy="1520398"/>
          </a:xfrm>
        </p:grpSpPr>
        <p:cxnSp>
          <p:nvCxnSpPr>
            <p:cNvPr id="99" name="Shape 99"/>
            <p:cNvCxnSpPr>
              <a:stCxn id="100" idx="6"/>
              <a:endCxn id="101" idx="2"/>
            </p:cNvCxnSpPr>
            <p:nvPr/>
          </p:nvCxnSpPr>
          <p:spPr>
            <a:xfrm>
              <a:off x="1537730" y="3979905"/>
              <a:ext cx="486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00" name="Shape 100"/>
            <p:cNvSpPr/>
            <p:nvPr/>
          </p:nvSpPr>
          <p:spPr>
            <a:xfrm>
              <a:off x="929029" y="3675555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3421282" y="3431303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6401939" y="3219673"/>
              <a:ext cx="1520398" cy="1520398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2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Data Collection	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EPL Match Data: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football-data.co.uk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Range: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seasons 2008 to 2015; 380 matches each season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Attributes: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scores, lineup, team formation, goal types, corner, cross, cards etc...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Players' information: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 Sports' FIFA games website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rating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1225" y="213775"/>
            <a:ext cx="27813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2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Data Organization</a:t>
            </a:r>
            <a:r>
              <a:rPr lang="en" sz="14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 sz="1400" b="0" i="1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</a:p>
        </p:txBody>
      </p:sp>
      <p:cxnSp>
        <p:nvCxnSpPr>
          <p:cNvPr id="115" name="Shape 115"/>
          <p:cNvCxnSpPr/>
          <p:nvPr/>
        </p:nvCxnSpPr>
        <p:spPr>
          <a:xfrm rot="10800000">
            <a:off x="690075" y="1816489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90087" y="1424398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Clean Data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27100" y="1760375"/>
            <a:ext cx="2508299" cy="6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rows with missing values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columns with identical values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2114150" y="3070728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135160" y="3236616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Extract</a:t>
            </a: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Values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2190350" y="3552525"/>
            <a:ext cx="3455999" cy="119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red cards, shoot on points, corner points, etc.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HTML code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" name="Shape 121"/>
          <p:cNvCxnSpPr/>
          <p:nvPr/>
        </p:nvCxnSpPr>
        <p:spPr>
          <a:xfrm rot="10800000">
            <a:off x="3978700" y="1816489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051271" y="1455575"/>
            <a:ext cx="22836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Calculate Team Skill Scores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025450" y="1760375"/>
            <a:ext cx="2667300" cy="89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GoalKeeper, Front, Middle and Back by player’s Y-coordinates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average scores for each area</a:t>
            </a:r>
          </a:p>
        </p:txBody>
      </p:sp>
      <p:cxnSp>
        <p:nvCxnSpPr>
          <p:cNvPr id="124" name="Shape 124"/>
          <p:cNvCxnSpPr/>
          <p:nvPr/>
        </p:nvCxnSpPr>
        <p:spPr>
          <a:xfrm>
            <a:off x="5638850" y="3070719"/>
            <a:ext cx="0" cy="8378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5638848" y="3236625"/>
            <a:ext cx="3263098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Determine Home Advantage/Luck vs Skill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5707550" y="3545600"/>
            <a:ext cx="22836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difference between home scores and away scores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Ignore luck here because it will have same effects on both teams</a:t>
            </a:r>
          </a:p>
        </p:txBody>
      </p:sp>
      <p:cxnSp>
        <p:nvCxnSpPr>
          <p:cNvPr id="127" name="Shape 127"/>
          <p:cNvCxnSpPr/>
          <p:nvPr/>
        </p:nvCxnSpPr>
        <p:spPr>
          <a:xfrm rot="10800000">
            <a:off x="7080781" y="184056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997946" y="1424400"/>
            <a:ext cx="24453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Generate Response</a:t>
            </a: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Variables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7080775" y="1760375"/>
            <a:ext cx="1814100" cy="6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 Difference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 Outcome (win, draw, loss)</a:t>
            </a:r>
          </a:p>
        </p:txBody>
      </p:sp>
      <p:graphicFrame>
        <p:nvGraphicFramePr>
          <p:cNvPr id="130" name="Shape 130"/>
          <p:cNvGraphicFramePr/>
          <p:nvPr/>
        </p:nvGraphicFramePr>
        <p:xfrm>
          <a:off x="242900" y="2654389"/>
          <a:ext cx="8658925" cy="396210"/>
        </p:xfrm>
        <a:graphic>
          <a:graphicData uri="http://schemas.openxmlformats.org/drawingml/2006/table">
            <a:tbl>
              <a:tblPr>
                <a:noFill/>
                <a:tableStyleId>{F1139783-FF5B-43EC-8EFF-5B25818AD291}</a:tableStyleId>
              </a:tblPr>
              <a:tblGrid>
                <a:gridCol w="72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5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8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Step 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    Step 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Step 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Step 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    Step 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523" y="171402"/>
            <a:ext cx="804592" cy="104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4875" y="207773"/>
            <a:ext cx="697749" cy="10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0375" y="177400"/>
            <a:ext cx="767873" cy="11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2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Team Skill Scores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575" y="1436800"/>
            <a:ext cx="3875400" cy="215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0000" y="2009200"/>
            <a:ext cx="3875400" cy="215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2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Data Organization</a:t>
            </a:r>
            <a:r>
              <a:rPr lang="en" sz="14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 sz="1400" b="0" i="1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</a:p>
        </p:txBody>
      </p:sp>
      <p:cxnSp>
        <p:nvCxnSpPr>
          <p:cNvPr id="147" name="Shape 147"/>
          <p:cNvCxnSpPr/>
          <p:nvPr/>
        </p:nvCxnSpPr>
        <p:spPr>
          <a:xfrm rot="10800000">
            <a:off x="690075" y="1816489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90087" y="1424398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Clean Data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727100" y="1760375"/>
            <a:ext cx="2508300" cy="6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rows with missing values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Delete columns with identical values</a:t>
            </a:r>
          </a:p>
        </p:txBody>
      </p:sp>
      <p:cxnSp>
        <p:nvCxnSpPr>
          <p:cNvPr id="150" name="Shape 150"/>
          <p:cNvCxnSpPr/>
          <p:nvPr/>
        </p:nvCxnSpPr>
        <p:spPr>
          <a:xfrm>
            <a:off x="2114150" y="3070728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2135160" y="3236616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Extract</a:t>
            </a: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Values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190350" y="3552525"/>
            <a:ext cx="3456000" cy="119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red cards, shoot on points, corner points, etc.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HTML code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2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3" name="Shape 153"/>
          <p:cNvCxnSpPr/>
          <p:nvPr/>
        </p:nvCxnSpPr>
        <p:spPr>
          <a:xfrm rot="10800000">
            <a:off x="3978700" y="1816489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051271" y="1455575"/>
            <a:ext cx="22836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Calculate Team Skill Scores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4025450" y="1760375"/>
            <a:ext cx="2667300" cy="89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GoalKeeper, Front, Middle and Back by player’s Y-coordinates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average scores for each area</a:t>
            </a:r>
          </a:p>
        </p:txBody>
      </p:sp>
      <p:cxnSp>
        <p:nvCxnSpPr>
          <p:cNvPr id="156" name="Shape 156"/>
          <p:cNvCxnSpPr/>
          <p:nvPr/>
        </p:nvCxnSpPr>
        <p:spPr>
          <a:xfrm>
            <a:off x="5638850" y="3070719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5638848" y="3236625"/>
            <a:ext cx="3263099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Determine Home Advantage/Luck vs Skill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5707550" y="3545600"/>
            <a:ext cx="22836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difference between home scores and away scores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Ignore luck here because it will have same effects on both teams</a:t>
            </a:r>
          </a:p>
        </p:txBody>
      </p:sp>
      <p:cxnSp>
        <p:nvCxnSpPr>
          <p:cNvPr id="159" name="Shape 159"/>
          <p:cNvCxnSpPr/>
          <p:nvPr/>
        </p:nvCxnSpPr>
        <p:spPr>
          <a:xfrm rot="10800000">
            <a:off x="7080781" y="184056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6997946" y="1424400"/>
            <a:ext cx="24453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Generate Response</a:t>
            </a: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Variables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7080775" y="1760375"/>
            <a:ext cx="1814100" cy="6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 Difference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 Outcome (win, draw, loss)</a:t>
            </a:r>
          </a:p>
        </p:txBody>
      </p:sp>
      <p:graphicFrame>
        <p:nvGraphicFramePr>
          <p:cNvPr id="162" name="Shape 162"/>
          <p:cNvGraphicFramePr/>
          <p:nvPr/>
        </p:nvGraphicFramePr>
        <p:xfrm>
          <a:off x="242900" y="2654389"/>
          <a:ext cx="8658925" cy="396210"/>
        </p:xfrm>
        <a:graphic>
          <a:graphicData uri="http://schemas.openxmlformats.org/drawingml/2006/table">
            <a:tbl>
              <a:tblPr>
                <a:noFill/>
                <a:tableStyleId>{F1139783-FF5B-43EC-8EFF-5B25818AD291}</a:tableStyleId>
              </a:tblPr>
              <a:tblGrid>
                <a:gridCol w="72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5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8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1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Step 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    Step 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Step 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Step 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    Step 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523" y="171402"/>
            <a:ext cx="804600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4875" y="207773"/>
            <a:ext cx="697800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0375" y="177400"/>
            <a:ext cx="768000" cy="11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r>
              <a:rPr lang="en" sz="4200" b="0" i="0" u="sng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Home Advantage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81900" y="1265350"/>
            <a:ext cx="8520599" cy="335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43"/>
            </a:stretch>
          </a:blip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" sz="1800" b="0" i="0" u="none" strike="noStrike" cap="none"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</Words>
  <Application>Microsoft Office PowerPoint</Application>
  <PresentationFormat>On-screen Show (16:9)</PresentationFormat>
  <Paragraphs>282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Open Sans</vt:lpstr>
      <vt:lpstr>Economica</vt:lpstr>
      <vt:lpstr>Arial</vt:lpstr>
      <vt:lpstr>Amatic SC</vt:lpstr>
      <vt:lpstr>luxe</vt:lpstr>
      <vt:lpstr>England Premier League  Match Outcome Prediction </vt:lpstr>
      <vt:lpstr>The problem</vt:lpstr>
      <vt:lpstr>Mission statement:  Generate more accurate model to predict  probability of EPL match outcome. </vt:lpstr>
      <vt:lpstr>Workflow</vt:lpstr>
      <vt:lpstr>Data Collection </vt:lpstr>
      <vt:lpstr>Data Organization  </vt:lpstr>
      <vt:lpstr>Team Skill Scores</vt:lpstr>
      <vt:lpstr>Data Organization  </vt:lpstr>
      <vt:lpstr>Home Advantage</vt:lpstr>
      <vt:lpstr>Data Organization  </vt:lpstr>
      <vt:lpstr>   Attributes      Description</vt:lpstr>
      <vt:lpstr>Model Selection Regression + Classification</vt:lpstr>
      <vt:lpstr>Models</vt:lpstr>
      <vt:lpstr>Model Selection-Match Outcome</vt:lpstr>
      <vt:lpstr>LDA Result</vt:lpstr>
      <vt:lpstr>Poisson Distribution: Predict the scoreline probability</vt:lpstr>
      <vt:lpstr>Poisson Distribution: Predict the scoreline probability </vt:lpstr>
      <vt:lpstr>Prediction Match Outcome Scoreline Probability </vt:lpstr>
      <vt:lpstr>Predict Match Outcome using LDA</vt:lpstr>
      <vt:lpstr>Predict Scoreline Probability using Poisson Distribution</vt:lpstr>
      <vt:lpstr>PowerPoint Presentation</vt:lpstr>
      <vt:lpstr>Assumptions &amp; Limitations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England Premier League  Match Outcome Prediction </dc:title>
  <cp:lastModifiedBy>sherry dong</cp:lastModifiedBy>
  <cp:revision>1</cp:revision>
  <dcterms:modified xsi:type="dcterms:W3CDTF">2017-04-26T17:02:41Z</dcterms:modified>
</cp:coreProperties>
</file>